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l TP4F" initials="AT" lastIdx="8" clrIdx="0">
    <p:extLst>
      <p:ext uri="{19B8F6BF-5375-455C-9EA6-DF929625EA0E}">
        <p15:presenceInfo xmlns:p15="http://schemas.microsoft.com/office/powerpoint/2012/main" userId="e303fb66c20df8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10-20T22:36:29.966" idx="8">
    <p:pos x="10" y="10"/>
    <p:text>Might mention that Marital Status and Filing Status are related, but not always same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E79A7-6AAB-4AA4-950A-07478F0B84FA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BF09-6EFD-4108-A848-4F5CC9F72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1" smtClean="0">
              <a:solidFill>
                <a:srgbClr val="FF0000"/>
              </a:solidFill>
            </a:endParaRPr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42FD528-8BAD-49F6-8B09-51699E17D16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876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73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altLang="en-US" smtClean="0"/>
              <a:t> Discuss the difference between refundable and nonrefundable credits</a:t>
            </a:r>
          </a:p>
          <a:p>
            <a:endParaRPr lang="en-US" alt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3819EC-ACD8-42AD-8129-E58595E85F7C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9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02FAADD-4EBE-4534-9573-9BF161CCEF3A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264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2E5B56-4512-47E4-8B7A-88E2C4F66629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258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A5B7FBC-719D-4C0F-8F9A-AEFB19400AD7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780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DB6F67-8603-4149-9098-8680811D2D1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56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FE3692F-2281-428B-B13A-70011BB7B601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55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561E70B-205A-4320-84B0-AF362491E67B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727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BE65A2-A23E-43CA-B9A1-88E5332897B8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352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B9CF5E5-5D17-4D4C-A891-BE1E60AF62A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69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0736900-2ACE-4929-8DAB-523D1805563A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2E0E88B-8D38-402A-B3C0-5781EBD2BBDB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175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72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47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95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66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89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557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6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1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4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4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9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6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0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10/23/2015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1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208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10000"/>
            <a:ext cx="99568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1" y="6400801"/>
            <a:ext cx="2645833" cy="3016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14801" y="6400801"/>
            <a:ext cx="3960284" cy="3016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1" y="6400801"/>
            <a:ext cx="2535767" cy="301625"/>
          </a:xfrm>
        </p:spPr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4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7814"/>
            <a:ext cx="25908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7814"/>
            <a:ext cx="7569200" cy="60467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0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103632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038600"/>
            <a:ext cx="103632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8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684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208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10000"/>
            <a:ext cx="9956800" cy="1981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1" y="6400801"/>
            <a:ext cx="2645833" cy="3016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14801" y="6400801"/>
            <a:ext cx="3960284" cy="3016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42401" y="6400801"/>
            <a:ext cx="2535767" cy="301625"/>
          </a:xfrm>
        </p:spPr>
        <p:txBody>
          <a:bodyPr/>
          <a:lstStyle>
            <a:lvl1pPr>
              <a:defRPr/>
            </a:lvl1pPr>
          </a:lstStyle>
          <a:p>
            <a:fld id="{A176888E-6771-4020-98D1-AC2C72794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4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CAB6D5-BE3F-43C2-9343-5E0A6CBB84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7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D69E4C-A912-4920-A143-E398E274A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536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DA0459-BC4A-46FD-8E5B-835D6C9BD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72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EF5ABB-FECC-43D0-B71B-2E2A5EEEF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584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E1AB10-2524-44BD-8A9C-0B97C0AF2D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30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49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B73027-CEF2-40E7-ABA2-0B60D92FD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313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28595-48C4-4A64-886F-139453FF1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055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DC5DD4-7AD0-449E-B6FE-E1D4EAB03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00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2ED68F-1D3A-4FB4-8242-86CCECB19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77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77814"/>
            <a:ext cx="25908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7814"/>
            <a:ext cx="7569200" cy="60467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0E597C-779C-4360-AB86-504358890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423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103632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038600"/>
            <a:ext cx="103632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ED763B-D4DA-4357-B78C-553417FE7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464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200" y="16002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93E4A3-A254-4ABD-A067-F83B9CEEE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42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7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6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0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035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641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fld id="{FC7845F8-AAAC-406C-8B85-B25B6F9A1B53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8730AC6-C985-418D-AF85-5171F293BFD8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4716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582400" cy="4876800"/>
            <a:chOff x="0" y="0"/>
            <a:chExt cx="5472" cy="3072"/>
          </a:xfrm>
        </p:grpSpPr>
        <p:sp>
          <p:nvSpPr>
            <p:cNvPr id="205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058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2059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7813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641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F57D5E5-87AE-45CF-92C1-B1F2E9C2219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Line 12"/>
          <p:cNvSpPr>
            <a:spLocks noChangeShapeType="1"/>
          </p:cNvSpPr>
          <p:nvPr/>
        </p:nvSpPr>
        <p:spPr bwMode="auto">
          <a:xfrm>
            <a:off x="0" y="4876800"/>
            <a:ext cx="8128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643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IRS Form 1040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570164"/>
            <a:ext cx="7772400" cy="3602037"/>
          </a:xfrm>
          <a:noFill/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1 Adjustments to Income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E86B743-755D-4BB2-9285-7E458B6C9E4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85975" y="2590800"/>
            <a:ext cx="8229600" cy="3581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8374" name="TextBox 7"/>
          <p:cNvSpPr txBox="1">
            <a:spLocks noChangeArrowheads="1"/>
          </p:cNvSpPr>
          <p:nvPr/>
        </p:nvSpPr>
        <p:spPr bwMode="auto">
          <a:xfrm>
            <a:off x="2209800" y="160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Adjustments</a:t>
            </a:r>
          </a:p>
        </p:txBody>
      </p:sp>
    </p:spTree>
    <p:extLst>
      <p:ext uri="{BB962C8B-B14F-4D97-AF65-F5344CB8AC3E}">
        <p14:creationId xmlns:p14="http://schemas.microsoft.com/office/powerpoint/2010/main" val="2179333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286000"/>
            <a:ext cx="8001000" cy="3886200"/>
          </a:xfrm>
          <a:noFill/>
        </p:spPr>
      </p:pic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1 Income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0179459-8459-4CDE-864E-96F61546C29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5867400"/>
            <a:ext cx="70866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2209800" y="1524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Adjusted Gross Income (AGI)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05600" y="2057400"/>
            <a:ext cx="1219200" cy="3657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07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Taxes &amp; Credits Page 2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2133600" y="1600200"/>
            <a:ext cx="8077200" cy="47244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4000" dirty="0"/>
              <a:t>Taxable Income</a:t>
            </a:r>
          </a:p>
          <a:p>
            <a:pPr lvl="1">
              <a:defRPr/>
            </a:pPr>
            <a:r>
              <a:rPr lang="en-US" sz="3600" dirty="0"/>
              <a:t>Start with “Adjusted Gross Income” (line 38)</a:t>
            </a:r>
          </a:p>
          <a:p>
            <a:pPr lvl="1">
              <a:defRPr/>
            </a:pPr>
            <a:r>
              <a:rPr lang="en-US" sz="3600" dirty="0"/>
              <a:t>Deduct Itemized or Standard Deductions (lines 39-41)</a:t>
            </a:r>
          </a:p>
          <a:p>
            <a:pPr lvl="1">
              <a:defRPr/>
            </a:pPr>
            <a:r>
              <a:rPr lang="en-US" sz="3600" dirty="0"/>
              <a:t>Deduct Personal Exemptions (line 42)</a:t>
            </a:r>
          </a:p>
          <a:p>
            <a:pPr lvl="1">
              <a:defRPr/>
            </a:pPr>
            <a:r>
              <a:rPr lang="en-US" sz="3600" dirty="0"/>
              <a:t>Arrive at “Taxable Income” (line 43)</a:t>
            </a:r>
            <a:endParaRPr lang="en-US" dirty="0" smtClean="0"/>
          </a:p>
          <a:p>
            <a:pPr>
              <a:defRPr/>
            </a:pPr>
            <a:r>
              <a:rPr lang="en-US" sz="4000" dirty="0"/>
              <a:t>Calculate Tax on “Taxable income” (line 44)</a:t>
            </a:r>
            <a:endParaRPr lang="en-US" dirty="0" smtClean="0"/>
          </a:p>
          <a:p>
            <a:pPr>
              <a:defRPr/>
            </a:pPr>
            <a:r>
              <a:rPr lang="en-US" sz="3500" dirty="0"/>
              <a:t>Total Tax</a:t>
            </a:r>
          </a:p>
          <a:p>
            <a:pPr lvl="1">
              <a:defRPr/>
            </a:pPr>
            <a:r>
              <a:rPr lang="en-US" sz="3600" dirty="0"/>
              <a:t>Start with Calculated Tax on Taxable Income (line 44)</a:t>
            </a:r>
          </a:p>
          <a:p>
            <a:pPr lvl="1">
              <a:defRPr/>
            </a:pPr>
            <a:r>
              <a:rPr lang="en-US" sz="3600" dirty="0"/>
              <a:t>Add any excess medical insurance premium aid received through the Affordable Care Act that has to be repaid (advance premium tax credits) (line 46) </a:t>
            </a:r>
          </a:p>
          <a:p>
            <a:pPr lvl="1">
              <a:defRPr/>
            </a:pPr>
            <a:r>
              <a:rPr lang="en-US" sz="3600" dirty="0"/>
              <a:t>Deduct non-refundable tax credits (Credits that reduce tax up to zero dollars) (lines 48-55)</a:t>
            </a:r>
          </a:p>
          <a:p>
            <a:pPr lvl="1">
              <a:defRPr/>
            </a:pPr>
            <a:r>
              <a:rPr lang="en-US" sz="3600" dirty="0"/>
              <a:t>Add other taxes due (lines 57-62)</a:t>
            </a:r>
          </a:p>
          <a:p>
            <a:pPr lvl="1">
              <a:defRPr/>
            </a:pPr>
            <a:r>
              <a:rPr lang="en-US" sz="3600" dirty="0"/>
              <a:t>Bottom line is “Total Tax” (line 63)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D44D92-143D-4ECB-87AD-672D0F251CB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26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133601"/>
            <a:ext cx="7920038" cy="3789363"/>
          </a:xfrm>
          <a:noFill/>
        </p:spPr>
      </p:pic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2 Taxes &amp; Credits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686CA3-37EE-450F-A4FA-2967697AAB6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00" y="2286000"/>
            <a:ext cx="6858000" cy="2682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1446" name="TextBox 10"/>
          <p:cNvSpPr txBox="1">
            <a:spLocks noChangeArrowheads="1"/>
          </p:cNvSpPr>
          <p:nvPr/>
        </p:nvSpPr>
        <p:spPr bwMode="auto">
          <a:xfrm>
            <a:off x="2362200" y="14478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Adjusted Gross Income (AGI)</a:t>
            </a:r>
          </a:p>
        </p:txBody>
      </p:sp>
    </p:spTree>
    <p:extLst>
      <p:ext uri="{BB962C8B-B14F-4D97-AF65-F5344CB8AC3E}">
        <p14:creationId xmlns:p14="http://schemas.microsoft.com/office/powerpoint/2010/main" val="4697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81201"/>
            <a:ext cx="7772400" cy="4170363"/>
          </a:xfrm>
          <a:noFill/>
        </p:spPr>
      </p:pic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2 Taxes &amp; Credits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43B773E-87ED-46D3-B3BA-0DE2B399E6A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2362200"/>
            <a:ext cx="7315200" cy="1066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2470" name="TextBox 10"/>
          <p:cNvSpPr txBox="1">
            <a:spLocks noChangeArrowheads="1"/>
          </p:cNvSpPr>
          <p:nvPr/>
        </p:nvSpPr>
        <p:spPr bwMode="auto">
          <a:xfrm>
            <a:off x="2133600" y="137160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- Deduct Itemized or Standard Deductions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72200" y="1828800"/>
            <a:ext cx="3048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29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133601"/>
            <a:ext cx="7772400" cy="4094163"/>
          </a:xfrm>
          <a:noFill/>
        </p:spPr>
      </p:pic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2 Taxes &amp; Credits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265A85-B5E6-4D49-9471-F771C20176F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3429000"/>
            <a:ext cx="7258050" cy="228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3494" name="TextBox 10"/>
          <p:cNvSpPr txBox="1">
            <a:spLocks noChangeArrowheads="1"/>
          </p:cNvSpPr>
          <p:nvPr/>
        </p:nvSpPr>
        <p:spPr bwMode="auto">
          <a:xfrm>
            <a:off x="2133600" y="1524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- Deduct Exemptions</a:t>
            </a:r>
          </a:p>
        </p:txBody>
      </p:sp>
      <p:cxnSp>
        <p:nvCxnSpPr>
          <p:cNvPr id="12" name="Straight Arrow Connector 11"/>
          <p:cNvCxnSpPr>
            <a:stCxn id="63494" idx="2"/>
            <a:endCxn id="10" idx="0"/>
          </p:cNvCxnSpPr>
          <p:nvPr/>
        </p:nvCxnSpPr>
        <p:spPr>
          <a:xfrm>
            <a:off x="6172201" y="2108200"/>
            <a:ext cx="352425" cy="1320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53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057401"/>
            <a:ext cx="7772400" cy="4094163"/>
          </a:xfrm>
          <a:noFill/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2 Taxes &amp; Credits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C6D349-CF94-42F1-9C76-FA5C4E34EBF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3505200"/>
            <a:ext cx="718185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4518" name="TextBox 10"/>
          <p:cNvSpPr txBox="1">
            <a:spLocks noChangeArrowheads="1"/>
          </p:cNvSpPr>
          <p:nvPr/>
        </p:nvSpPr>
        <p:spPr bwMode="auto">
          <a:xfrm>
            <a:off x="2286000" y="15240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= Arrive at Taxable Income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6000" y="1981200"/>
            <a:ext cx="762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788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209801"/>
            <a:ext cx="7772400" cy="4214813"/>
          </a:xfrm>
          <a:noFill/>
        </p:spPr>
      </p:pic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2 Taxes &amp; Credits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0EE93AA-9A8D-4FD4-A2CF-B95C1AABB84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71800" y="3733800"/>
            <a:ext cx="70866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5542" name="TextBox 10"/>
          <p:cNvSpPr txBox="1">
            <a:spLocks noChangeArrowheads="1"/>
          </p:cNvSpPr>
          <p:nvPr/>
        </p:nvSpPr>
        <p:spPr bwMode="auto">
          <a:xfrm>
            <a:off x="2209800" y="14478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Calculated Tax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72200" y="2057400"/>
            <a:ext cx="2286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8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/>
          <a:stretch>
            <a:fillRect/>
          </a:stretch>
        </p:blipFill>
        <p:spPr>
          <a:xfrm>
            <a:off x="2209800" y="2514600"/>
            <a:ext cx="7772400" cy="3810000"/>
          </a:xfrm>
          <a:noFill/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2 Taxes &amp; Credits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4DB262B-2FF7-4294-A45E-8108593B8B6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9400" y="3733800"/>
            <a:ext cx="7258050" cy="609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6566" name="TextBox 10"/>
          <p:cNvSpPr txBox="1">
            <a:spLocks noChangeArrowheads="1"/>
          </p:cNvSpPr>
          <p:nvPr/>
        </p:nvSpPr>
        <p:spPr bwMode="auto">
          <a:xfrm>
            <a:off x="2133600" y="1447801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+ Excess Advance Premium Tax Credit Repayment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24601" y="2514600"/>
            <a:ext cx="200025" cy="1295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20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209800"/>
            <a:ext cx="7772400" cy="4267200"/>
          </a:xfrm>
          <a:noFill/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2 Taxes &amp; Credits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DC851F-97DA-40FB-93DA-34C481DC124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4495800"/>
            <a:ext cx="7258050" cy="1752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7590" name="TextBox 10"/>
          <p:cNvSpPr txBox="1">
            <a:spLocks noChangeArrowheads="1"/>
          </p:cNvSpPr>
          <p:nvPr/>
        </p:nvSpPr>
        <p:spPr bwMode="auto">
          <a:xfrm>
            <a:off x="2133600" y="14478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- Deduct Nonrefundable Credits</a:t>
            </a: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6172201" y="2209800"/>
            <a:ext cx="352425" cy="2286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66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077200" cy="1066800"/>
          </a:xfrm>
        </p:spPr>
        <p:txBody>
          <a:bodyPr/>
          <a:lstStyle/>
          <a:p>
            <a:r>
              <a:rPr lang="en-US" altLang="en-US" smtClean="0"/>
              <a:t>IRS Form 1040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8077200" cy="4724400"/>
          </a:xfrm>
        </p:spPr>
        <p:txBody>
          <a:bodyPr/>
          <a:lstStyle/>
          <a:p>
            <a:r>
              <a:rPr lang="en-US" altLang="en-US" smtClean="0"/>
              <a:t>We file 1040 forms, not 1040A, 1040EZ, etc.</a:t>
            </a:r>
          </a:p>
          <a:p>
            <a:r>
              <a:rPr lang="en-US" altLang="en-US" smtClean="0"/>
              <a:t>1040 is split up into 4 general areas</a:t>
            </a:r>
          </a:p>
          <a:p>
            <a:pPr lvl="1"/>
            <a:r>
              <a:rPr lang="en-US" altLang="en-US" smtClean="0"/>
              <a:t>Taxpayer information</a:t>
            </a:r>
          </a:p>
          <a:p>
            <a:pPr lvl="1"/>
            <a:r>
              <a:rPr lang="en-US" altLang="en-US" smtClean="0"/>
              <a:t>Income</a:t>
            </a:r>
          </a:p>
          <a:p>
            <a:pPr lvl="1"/>
            <a:r>
              <a:rPr lang="en-US" altLang="en-US" smtClean="0"/>
              <a:t>Taxes &amp; Credits</a:t>
            </a:r>
          </a:p>
          <a:p>
            <a:pPr lvl="1"/>
            <a:r>
              <a:rPr lang="en-US" altLang="en-US" smtClean="0"/>
              <a:t>Payments/Refunds Due and Signature</a:t>
            </a:r>
          </a:p>
          <a:p>
            <a:pPr lvl="1"/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FCFB927-E544-44AC-9948-3697C9DADE0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37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209800"/>
            <a:ext cx="7772400" cy="3733800"/>
          </a:xfrm>
          <a:noFill/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2 Taxes &amp; Credits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8345AC1-9747-448E-A506-341ED15242D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9800" y="3276600"/>
            <a:ext cx="8001000" cy="2133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8614" name="TextBox 10"/>
          <p:cNvSpPr txBox="1">
            <a:spLocks noChangeArrowheads="1"/>
          </p:cNvSpPr>
          <p:nvPr/>
        </p:nvSpPr>
        <p:spPr bwMode="auto">
          <a:xfrm>
            <a:off x="2209800" y="1524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+ Add Other Taxes</a:t>
            </a:r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6172200" y="2209800"/>
            <a:ext cx="381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5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133600"/>
            <a:ext cx="8077200" cy="3581400"/>
          </a:xfrm>
          <a:noFill/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2 Taxes &amp; Credits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63348E8-C6B8-4005-BDCC-6624D4C86A0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19400" y="4953000"/>
            <a:ext cx="74676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9638" name="TextBox 10"/>
          <p:cNvSpPr txBox="1">
            <a:spLocks noChangeArrowheads="1"/>
          </p:cNvSpPr>
          <p:nvPr/>
        </p:nvSpPr>
        <p:spPr bwMode="auto">
          <a:xfrm>
            <a:off x="2057400" y="15240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= Bottom Line is “Total Tax”</a:t>
            </a:r>
          </a:p>
        </p:txBody>
      </p:sp>
      <p:cxnSp>
        <p:nvCxnSpPr>
          <p:cNvPr id="12" name="Straight Arrow Connector 11"/>
          <p:cNvCxnSpPr>
            <a:stCxn id="69638" idx="2"/>
            <a:endCxn id="10" idx="0"/>
          </p:cNvCxnSpPr>
          <p:nvPr/>
        </p:nvCxnSpPr>
        <p:spPr>
          <a:xfrm>
            <a:off x="6057900" y="2108200"/>
            <a:ext cx="495300" cy="284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4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Payments/Refund/Owe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80772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Payments</a:t>
            </a:r>
          </a:p>
          <a:p>
            <a:pPr lvl="1">
              <a:defRPr/>
            </a:pPr>
            <a:r>
              <a:rPr lang="en-US" dirty="0" smtClean="0"/>
              <a:t>Apply tax withheld and estimated payments</a:t>
            </a:r>
          </a:p>
          <a:p>
            <a:pPr lvl="1">
              <a:defRPr/>
            </a:pPr>
            <a:r>
              <a:rPr lang="en-US" dirty="0" smtClean="0"/>
              <a:t>Add refundable credits (these credits can exceed the amount of  the tax you owe and increase your refund)</a:t>
            </a:r>
          </a:p>
          <a:p>
            <a:pPr lvl="1">
              <a:defRPr/>
            </a:pPr>
            <a:r>
              <a:rPr lang="en-US" dirty="0" smtClean="0"/>
              <a:t>Total is your total payments</a:t>
            </a:r>
          </a:p>
          <a:p>
            <a:pPr>
              <a:defRPr/>
            </a:pPr>
            <a:r>
              <a:rPr lang="en-US" dirty="0" smtClean="0"/>
              <a:t>Subtract total payments from total tax</a:t>
            </a:r>
          </a:p>
          <a:p>
            <a:pPr lvl="1">
              <a:defRPr/>
            </a:pPr>
            <a:r>
              <a:rPr lang="en-US" dirty="0" smtClean="0"/>
              <a:t>If payments are greater than total tax, you are entitled to a refund</a:t>
            </a:r>
          </a:p>
          <a:p>
            <a:pPr lvl="1">
              <a:defRPr/>
            </a:pPr>
            <a:r>
              <a:rPr lang="en-US" dirty="0" smtClean="0"/>
              <a:t>If payments are less than total tax, you owe taxes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A3D813A-787D-4A1E-9325-3CC0E8F734ED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33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"/>
          <a:stretch>
            <a:fillRect/>
          </a:stretch>
        </p:blipFill>
        <p:spPr>
          <a:xfrm>
            <a:off x="2133600" y="2362200"/>
            <a:ext cx="8077200" cy="3657600"/>
          </a:xfrm>
          <a:noFill/>
        </p:spPr>
      </p:pic>
      <p:sp>
        <p:nvSpPr>
          <p:cNvPr id="71683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Payments/Refund/Owe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C214E54-892F-4380-9E0F-4B22502CF35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2895600"/>
            <a:ext cx="80772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1686" name="TextBox 7"/>
          <p:cNvSpPr txBox="1">
            <a:spLocks noChangeArrowheads="1"/>
          </p:cNvSpPr>
          <p:nvPr/>
        </p:nvSpPr>
        <p:spPr bwMode="auto">
          <a:xfrm>
            <a:off x="2057400" y="16002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 Apply tax withheld &amp; estimated payments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57900" y="2108200"/>
            <a:ext cx="38100" cy="711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6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438400"/>
            <a:ext cx="8077200" cy="3657600"/>
          </a:xfrm>
          <a:noFill/>
        </p:spPr>
      </p:pic>
      <p:sp>
        <p:nvSpPr>
          <p:cNvPr id="72707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Payments/Refund/Owe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210F3D-6219-4FCD-BDE6-2C35EF2DA0C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3124200"/>
            <a:ext cx="7620000" cy="2667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2710" name="TextBox 7"/>
          <p:cNvSpPr txBox="1">
            <a:spLocks noChangeArrowheads="1"/>
          </p:cNvSpPr>
          <p:nvPr/>
        </p:nvSpPr>
        <p:spPr bwMode="auto">
          <a:xfrm>
            <a:off x="2133600" y="160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 Apply refundable credits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67400" y="2133600"/>
            <a:ext cx="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8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>
            <a:fillRect/>
          </a:stretch>
        </p:blipFill>
        <p:spPr>
          <a:xfrm>
            <a:off x="2133600" y="2362200"/>
            <a:ext cx="8077200" cy="3429000"/>
          </a:xfrm>
          <a:noFill/>
        </p:spPr>
      </p:pic>
      <p:sp>
        <p:nvSpPr>
          <p:cNvPr id="73731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Payments/Refund/Owe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597F5AD-5529-495A-82FB-1973EAFE3BC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5486400"/>
            <a:ext cx="76200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3734" name="TextBox 7"/>
          <p:cNvSpPr txBox="1">
            <a:spLocks noChangeArrowheads="1"/>
          </p:cNvSpPr>
          <p:nvPr/>
        </p:nvSpPr>
        <p:spPr bwMode="auto">
          <a:xfrm>
            <a:off x="2133600" y="1600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= Total of all payments </a:t>
            </a:r>
          </a:p>
        </p:txBody>
      </p:sp>
    </p:spTree>
    <p:extLst>
      <p:ext uri="{BB962C8B-B14F-4D97-AF65-F5344CB8AC3E}">
        <p14:creationId xmlns:p14="http://schemas.microsoft.com/office/powerpoint/2010/main" val="3350210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133600"/>
            <a:ext cx="8077200" cy="3962400"/>
          </a:xfrm>
          <a:noFill/>
        </p:spPr>
      </p:pic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2133600" y="277814"/>
            <a:ext cx="8077200" cy="1169987"/>
          </a:xfrm>
        </p:spPr>
        <p:txBody>
          <a:bodyPr/>
          <a:lstStyle/>
          <a:p>
            <a:r>
              <a:rPr lang="en-US" altLang="en-US" smtClean="0"/>
              <a:t>Payments/Refund/Owe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D73141-66CA-4278-94EF-1ECFAB65075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3429000"/>
            <a:ext cx="7696200" cy="2667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4758" name="TextBox 7"/>
          <p:cNvSpPr txBox="1">
            <a:spLocks noChangeArrowheads="1"/>
          </p:cNvSpPr>
          <p:nvPr/>
        </p:nvSpPr>
        <p:spPr bwMode="auto">
          <a:xfrm>
            <a:off x="2133600" y="14478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= Bottom Line (A refund / You owe)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19800" y="1981200"/>
            <a:ext cx="7620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43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Direct Deposit/ Sign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8077200" cy="4724400"/>
          </a:xfrm>
        </p:spPr>
        <p:txBody>
          <a:bodyPr/>
          <a:lstStyle/>
          <a:p>
            <a:r>
              <a:rPr lang="en-US" altLang="en-US" smtClean="0"/>
              <a:t>In the box below the refund is a spot for direct deposit information</a:t>
            </a:r>
          </a:p>
          <a:p>
            <a:r>
              <a:rPr lang="en-US" altLang="en-US" smtClean="0"/>
              <a:t>Bottom of the form is the signature 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C8E9983-4AB8-4A07-AFBA-44C3E8DCD1E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01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133600"/>
            <a:ext cx="8077200" cy="3810000"/>
          </a:xfrm>
          <a:noFill/>
        </p:spPr>
      </p:pic>
      <p:sp>
        <p:nvSpPr>
          <p:cNvPr id="76803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Direct Deposit/Sign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1BD68C4-2FEE-41DB-9B72-53F5AA51B33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33600" y="2667000"/>
            <a:ext cx="63246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6806" name="TextBox 7"/>
          <p:cNvSpPr txBox="1">
            <a:spLocks noChangeArrowheads="1"/>
          </p:cNvSpPr>
          <p:nvPr/>
        </p:nvSpPr>
        <p:spPr bwMode="auto">
          <a:xfrm>
            <a:off x="1554163" y="141446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Direct Deposit information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8800" y="1905000"/>
            <a:ext cx="4572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816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86000"/>
            <a:ext cx="8077200" cy="3505200"/>
          </a:xfrm>
          <a:noFill/>
        </p:spPr>
      </p:pic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Payments/Refund/Owe/Sign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D8894C6-48FD-48F1-A8CA-5E6D4641812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09801" y="4495800"/>
            <a:ext cx="7986713" cy="13716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7830" name="TextBox 7"/>
          <p:cNvSpPr txBox="1">
            <a:spLocks noChangeArrowheads="1"/>
          </p:cNvSpPr>
          <p:nvPr/>
        </p:nvSpPr>
        <p:spPr bwMode="auto">
          <a:xfrm>
            <a:off x="2209800" y="1524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Signature Line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6000" y="2133600"/>
            <a:ext cx="76200" cy="2209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823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Taxpayer Information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133600" y="1600200"/>
            <a:ext cx="8077200" cy="4724400"/>
          </a:xfrm>
        </p:spPr>
        <p:txBody>
          <a:bodyPr/>
          <a:lstStyle/>
          <a:p>
            <a:r>
              <a:rPr lang="en-US" altLang="en-US" smtClean="0"/>
              <a:t>Includes:</a:t>
            </a:r>
          </a:p>
          <a:p>
            <a:pPr lvl="1"/>
            <a:r>
              <a:rPr lang="en-US" altLang="en-US" smtClean="0"/>
              <a:t>Personal information for taxpayer &amp; spouse</a:t>
            </a:r>
          </a:p>
          <a:p>
            <a:pPr lvl="1"/>
            <a:r>
              <a:rPr lang="en-US" altLang="en-US" smtClean="0"/>
              <a:t>Presidential election campaign question</a:t>
            </a:r>
          </a:p>
          <a:p>
            <a:pPr lvl="1"/>
            <a:r>
              <a:rPr lang="en-US" altLang="en-US" smtClean="0"/>
              <a:t>Filing status (lines 1– 5)</a:t>
            </a:r>
          </a:p>
          <a:p>
            <a:pPr lvl="1"/>
            <a:r>
              <a:rPr lang="en-US" altLang="en-US" smtClean="0"/>
              <a:t>Exemptions, including Dependents (lines 6a-d)</a:t>
            </a:r>
          </a:p>
          <a:p>
            <a:r>
              <a:rPr lang="en-US" altLang="en-US" smtClean="0"/>
              <a:t>Input into TaxWise on the Main Information Screen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B54A75F-F8E8-41E7-9B37-DD6D4B63436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54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"/>
          <a:stretch>
            <a:fillRect/>
          </a:stretch>
        </p:blipFill>
        <p:spPr>
          <a:xfrm>
            <a:off x="2438400" y="1676401"/>
            <a:ext cx="7772400" cy="4113213"/>
          </a:xfrm>
          <a:noFill/>
        </p:spPr>
      </p:pic>
      <p:sp>
        <p:nvSpPr>
          <p:cNvPr id="52227" name="Title 4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Form 1040 Page 1 Taxpayer Info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FE9874C-2AF9-4E41-BBCD-538CD515E70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0" y="2209801"/>
            <a:ext cx="6248400" cy="16875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2230" name="TextBox 2"/>
          <p:cNvSpPr txBox="1">
            <a:spLocks noChangeArrowheads="1"/>
          </p:cNvSpPr>
          <p:nvPr/>
        </p:nvSpPr>
        <p:spPr bwMode="auto">
          <a:xfrm>
            <a:off x="1524000" y="11430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Personal Information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91200" y="1600200"/>
            <a:ext cx="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844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135188"/>
            <a:ext cx="7772400" cy="3960812"/>
          </a:xfrm>
          <a:noFill/>
        </p:spPr>
      </p:pic>
      <p:sp>
        <p:nvSpPr>
          <p:cNvPr id="53251" name="Title 4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Form 1040 Page 1 Taxpayer Info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83711D6-B8BF-4B2A-ACA2-569A98A1EB2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153401" y="3810000"/>
            <a:ext cx="1590675" cy="762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3254" name="TextBox 2"/>
          <p:cNvSpPr txBox="1">
            <a:spLocks noChangeArrowheads="1"/>
          </p:cNvSpPr>
          <p:nvPr/>
        </p:nvSpPr>
        <p:spPr bwMode="auto">
          <a:xfrm>
            <a:off x="2133600" y="1524000"/>
            <a:ext cx="8001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Presidential Election Campaign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24800" y="2133600"/>
            <a:ext cx="68580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60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035176"/>
            <a:ext cx="7772400" cy="3984625"/>
          </a:xfrm>
          <a:noFill/>
        </p:spPr>
      </p:pic>
      <p:sp>
        <p:nvSpPr>
          <p:cNvPr id="54275" name="Title 4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Form 1040 Page 1 Taxpayer Info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E621881-BE16-4FF4-B453-C55D8B73A89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33600" y="4343401"/>
            <a:ext cx="8001000" cy="8858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4278" name="TextBox 2"/>
          <p:cNvSpPr txBox="1">
            <a:spLocks noChangeArrowheads="1"/>
          </p:cNvSpPr>
          <p:nvPr/>
        </p:nvSpPr>
        <p:spPr bwMode="auto">
          <a:xfrm>
            <a:off x="2133600" y="1524000"/>
            <a:ext cx="7924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Filing Status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0" y="2590800"/>
            <a:ext cx="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9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133600"/>
            <a:ext cx="7772400" cy="4038600"/>
          </a:xfrm>
          <a:noFill/>
        </p:spPr>
      </p:pic>
      <p:sp>
        <p:nvSpPr>
          <p:cNvPr id="55299" name="Title 4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Form 1040 Page 1 Taxpayer Info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773C03A-3678-4925-B2C3-E2055021E71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62163" y="4602164"/>
            <a:ext cx="8077200" cy="15890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302" name="TextBox 2"/>
          <p:cNvSpPr txBox="1">
            <a:spLocks noChangeArrowheads="1"/>
          </p:cNvSpPr>
          <p:nvPr/>
        </p:nvSpPr>
        <p:spPr bwMode="auto">
          <a:xfrm>
            <a:off x="2057400" y="1600201"/>
            <a:ext cx="80772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Exemptions (including Taxpayer, Spouse &amp; Dependents)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243638" y="2362201"/>
            <a:ext cx="4762" cy="22129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66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1"/>
            <a:ext cx="8077200" cy="963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Income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All sources of income  included in this section (lines 7-22)</a:t>
            </a:r>
          </a:p>
          <a:p>
            <a:pPr>
              <a:defRPr/>
            </a:pPr>
            <a:r>
              <a:rPr lang="en-US" dirty="0" smtClean="0"/>
              <a:t>Income derived from various tax forms usually issued by employer, financial institution, government agency, etc</a:t>
            </a:r>
          </a:p>
          <a:p>
            <a:pPr>
              <a:defRPr/>
            </a:pPr>
            <a:r>
              <a:rPr lang="en-US" dirty="0" smtClean="0"/>
              <a:t>Information from tax forms and client interview entered into the respective form or worksheet in </a:t>
            </a:r>
            <a:r>
              <a:rPr lang="en-US" dirty="0" err="1" smtClean="0"/>
              <a:t>TaxWise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TaxWise</a:t>
            </a:r>
            <a:r>
              <a:rPr lang="en-US" dirty="0" smtClean="0"/>
              <a:t> puts the appropriate values into the 1040</a:t>
            </a:r>
          </a:p>
          <a:p>
            <a:pPr>
              <a:defRPr/>
            </a:pPr>
            <a:r>
              <a:rPr lang="en-US" dirty="0" smtClean="0"/>
              <a:t>Adjustments to income included in this section (lines 23-36)</a:t>
            </a:r>
          </a:p>
          <a:p>
            <a:pPr>
              <a:defRPr/>
            </a:pPr>
            <a:r>
              <a:rPr lang="en-US" dirty="0" smtClean="0"/>
              <a:t>Final line on page is “Adjusted Gross Income” (line 37)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A746884-5038-4394-AEB4-A85BC3C15D1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362200"/>
            <a:ext cx="7772400" cy="3886200"/>
          </a:xfrm>
          <a:noFill/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2133600" y="277813"/>
            <a:ext cx="8077200" cy="1143000"/>
          </a:xfrm>
        </p:spPr>
        <p:txBody>
          <a:bodyPr/>
          <a:lstStyle/>
          <a:p>
            <a:r>
              <a:rPr lang="en-US" altLang="en-US" smtClean="0"/>
              <a:t>1040 Page 1 Income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077200" y="6356351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A3D5FD7-906D-455A-8C05-ECDB03195DB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1" y="2362200"/>
            <a:ext cx="8239125" cy="3886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350" name="TextBox 7"/>
          <p:cNvSpPr txBox="1">
            <a:spLocks noChangeArrowheads="1"/>
          </p:cNvSpPr>
          <p:nvPr/>
        </p:nvSpPr>
        <p:spPr bwMode="auto">
          <a:xfrm>
            <a:off x="1524000" y="1447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</a:rPr>
              <a:t>Income</a:t>
            </a:r>
          </a:p>
        </p:txBody>
      </p:sp>
    </p:spTree>
    <p:extLst>
      <p:ext uri="{BB962C8B-B14F-4D97-AF65-F5344CB8AC3E}">
        <p14:creationId xmlns:p14="http://schemas.microsoft.com/office/powerpoint/2010/main" val="421008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RP Sliodes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ARP Sliodes" id="{EDA59B95-1652-443C-8749-FF2BDB1F45BD}" vid="{28A2385A-E5B6-40A9-AB60-E6C8C0EB9D01}"/>
    </a:ext>
  </a:extLst>
</a:theme>
</file>

<file path=ppt/theme/theme2.xml><?xml version="1.0" encoding="utf-8"?>
<a:theme xmlns:a="http://schemas.openxmlformats.org/drawingml/2006/main" name="1_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AARP Sliodes</Template>
  <TotalTime>15</TotalTime>
  <Words>640</Words>
  <Application>Microsoft Office PowerPoint</Application>
  <PresentationFormat>Widescreen</PresentationFormat>
  <Paragraphs>148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ＭＳ Ｐゴシック</vt:lpstr>
      <vt:lpstr>Wingdings</vt:lpstr>
      <vt:lpstr>AARP Sliodes</vt:lpstr>
      <vt:lpstr>1_NJ Template 06</vt:lpstr>
      <vt:lpstr>IRS Form 1040</vt:lpstr>
      <vt:lpstr>IRS Form 1040</vt:lpstr>
      <vt:lpstr>Taxpayer Information</vt:lpstr>
      <vt:lpstr>Form 1040 Page 1 Taxpayer Info</vt:lpstr>
      <vt:lpstr>Form 1040 Page 1 Taxpayer Info</vt:lpstr>
      <vt:lpstr>Form 1040 Page 1 Taxpayer Info</vt:lpstr>
      <vt:lpstr>Form 1040 Page 1 Taxpayer Info</vt:lpstr>
      <vt:lpstr>Income </vt:lpstr>
      <vt:lpstr>1040 Page 1 Income</vt:lpstr>
      <vt:lpstr>1040 Page 1 Adjustments to Income</vt:lpstr>
      <vt:lpstr>1040 Page 1 Income</vt:lpstr>
      <vt:lpstr>Taxes &amp; Credits Page 2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1040 Page 2 Taxes &amp; Credits</vt:lpstr>
      <vt:lpstr>Payments/Refund/Owe</vt:lpstr>
      <vt:lpstr>Payments/Refund/Owe</vt:lpstr>
      <vt:lpstr>Payments/Refund/Owe</vt:lpstr>
      <vt:lpstr>Payments/Refund/Owe</vt:lpstr>
      <vt:lpstr>Payments/Refund/Owe</vt:lpstr>
      <vt:lpstr>Direct Deposit/ Sign</vt:lpstr>
      <vt:lpstr>Direct Deposit/Sign</vt:lpstr>
      <vt:lpstr>Payments/Refund/Owe/Sign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IRS Form 1040</dc:title>
  <dc:creator>Harry Bonfanti</dc:creator>
  <cp:lastModifiedBy>Harry Bonfanti</cp:lastModifiedBy>
  <cp:revision>3</cp:revision>
  <dcterms:created xsi:type="dcterms:W3CDTF">2015-10-23T16:13:15Z</dcterms:created>
  <dcterms:modified xsi:type="dcterms:W3CDTF">2015-10-23T16:28:55Z</dcterms:modified>
</cp:coreProperties>
</file>